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sldIdLst>
    <p:sldId id="258" r:id="rId2"/>
    <p:sldId id="256" r:id="rId3"/>
    <p:sldId id="263" r:id="rId4"/>
    <p:sldId id="287" r:id="rId5"/>
    <p:sldId id="285" r:id="rId6"/>
    <p:sldId id="270" r:id="rId7"/>
    <p:sldId id="27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FEDCAED-B409-43AC-81CE-33EC89D49DC8}">
          <p14:sldIdLst>
            <p14:sldId id="258"/>
            <p14:sldId id="256"/>
            <p14:sldId id="263"/>
            <p14:sldId id="287"/>
            <p14:sldId id="285"/>
            <p14:sldId id="270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79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3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8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9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1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967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5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5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1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17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0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11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llustrations, cliparts, dessins animés et icônes de espace de copie de vaccin corona - coronavirus vaccine">
            <a:extLst>
              <a:ext uri="{FF2B5EF4-FFF2-40B4-BE49-F238E27FC236}">
                <a16:creationId xmlns:a16="http://schemas.microsoft.com/office/drawing/2014/main" id="{4948760B-E220-4E48-97DA-890400B7FA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01"/>
          <a:stretch/>
        </p:blipFill>
        <p:spPr bwMode="auto">
          <a:xfrm>
            <a:off x="1114361" y="1439352"/>
            <a:ext cx="9351941" cy="4552225"/>
          </a:xfrm>
          <a:prstGeom prst="rect">
            <a:avLst/>
          </a:prstGeom>
          <a:noFill/>
          <a:ln w="571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20A14568-70DB-4D3D-B713-B7BEDCE71944}"/>
              </a:ext>
            </a:extLst>
          </p:cNvPr>
          <p:cNvSpPr txBox="1"/>
          <p:nvPr/>
        </p:nvSpPr>
        <p:spPr>
          <a:xfrm>
            <a:off x="1866671" y="694869"/>
            <a:ext cx="7847319" cy="70788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002060"/>
                </a:solidFill>
              </a:rPr>
              <a:t>Mesures socle</a:t>
            </a:r>
            <a:r>
              <a:rPr lang="fr-FR" sz="3600" b="1" dirty="0">
                <a:solidFill>
                  <a:srgbClr val="FFFF00"/>
                </a:solidFill>
              </a:rPr>
              <a:t>        1</a:t>
            </a:r>
            <a:r>
              <a:rPr lang="fr-FR" sz="3600" b="1" baseline="30000" dirty="0">
                <a:solidFill>
                  <a:srgbClr val="FFFF00"/>
                </a:solidFill>
              </a:rPr>
              <a:t>er</a:t>
            </a:r>
            <a:r>
              <a:rPr lang="fr-FR" sz="3600" b="1" dirty="0">
                <a:solidFill>
                  <a:srgbClr val="FFFF00"/>
                </a:solidFill>
              </a:rPr>
              <a:t> et 2</a:t>
            </a:r>
            <a:r>
              <a:rPr lang="fr-FR" sz="3600" b="1" baseline="30000" dirty="0">
                <a:solidFill>
                  <a:srgbClr val="FFFF00"/>
                </a:solidFill>
              </a:rPr>
              <a:t>nd</a:t>
            </a:r>
            <a:r>
              <a:rPr lang="fr-FR" sz="3600" b="1" dirty="0">
                <a:solidFill>
                  <a:srgbClr val="FFFF00"/>
                </a:solidFill>
              </a:rPr>
              <a:t> degré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0753DF2-4E89-4F2A-B656-E5CF2FA2E9F9}"/>
              </a:ext>
            </a:extLst>
          </p:cNvPr>
          <p:cNvSpPr/>
          <p:nvPr/>
        </p:nvSpPr>
        <p:spPr>
          <a:xfrm>
            <a:off x="4496711" y="35426"/>
            <a:ext cx="27482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800" b="1" dirty="0"/>
              <a:t>COVID 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1242A3-2F12-4230-BD31-7DFB3E646017}"/>
              </a:ext>
            </a:extLst>
          </p:cNvPr>
          <p:cNvSpPr/>
          <p:nvPr/>
        </p:nvSpPr>
        <p:spPr>
          <a:xfrm>
            <a:off x="3839204" y="6173966"/>
            <a:ext cx="3405760" cy="523220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fr-FR" sz="2800" b="1" dirty="0"/>
              <a:t>FAQ</a:t>
            </a:r>
            <a:r>
              <a:rPr lang="fr-FR" b="1" dirty="0"/>
              <a:t> du 23/08/2022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292F46-C309-42DE-A37A-03C47E913EE3}"/>
              </a:ext>
            </a:extLst>
          </p:cNvPr>
          <p:cNvSpPr/>
          <p:nvPr/>
        </p:nvSpPr>
        <p:spPr>
          <a:xfrm>
            <a:off x="10466302" y="6250910"/>
            <a:ext cx="13083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/>
              <a:t>Dr </a:t>
            </a:r>
            <a:r>
              <a:rPr lang="fr-FR" dirty="0" err="1"/>
              <a:t>Esquerré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151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A2B38946-9E03-4338-819C-E50291C942E0}"/>
              </a:ext>
            </a:extLst>
          </p:cNvPr>
          <p:cNvSpPr txBox="1">
            <a:spLocks/>
          </p:cNvSpPr>
          <p:nvPr/>
        </p:nvSpPr>
        <p:spPr>
          <a:xfrm>
            <a:off x="3754798" y="3213416"/>
            <a:ext cx="9078685" cy="3644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CAT cas positif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CAT contacts à risque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Points particuliers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F7BAA9CF-C9F3-45E1-8004-C524F4AB1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40" y="303030"/>
            <a:ext cx="9784080" cy="1508760"/>
          </a:xfrm>
        </p:spPr>
        <p:txBody>
          <a:bodyPr/>
          <a:lstStyle/>
          <a:p>
            <a:pPr algn="ctr"/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30552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3A8DDA6-C544-4117-BA0D-BD4D28116AAC}"/>
              </a:ext>
            </a:extLst>
          </p:cNvPr>
          <p:cNvSpPr txBox="1"/>
          <p:nvPr/>
        </p:nvSpPr>
        <p:spPr>
          <a:xfrm>
            <a:off x="401114" y="503094"/>
            <a:ext cx="11548154" cy="6309420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20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Eviction </a:t>
            </a:r>
            <a:r>
              <a:rPr lang="fr-FR" sz="20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cas positif </a:t>
            </a:r>
          </a:p>
          <a:p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symptômes :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compter de leur apparition.  </a:t>
            </a:r>
          </a:p>
          <a:p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absence de symptômes : </a:t>
            </a:r>
            <a:r>
              <a:rPr lang="fr-FR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à compter de la date de réalisation du test</a:t>
            </a:r>
          </a:p>
          <a:p>
            <a:endParaRPr lang="fr-FR" sz="600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Durée éviction</a:t>
            </a:r>
          </a:p>
          <a:p>
            <a:pPr algn="ctr"/>
            <a:endParaRPr lang="fr-FR" sz="12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vacciné </a:t>
            </a:r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(3 doses &gt; 18 ans_ 2 doses &lt; 18 ans)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  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 12 ans 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 jours pleins, ramenés à 5 jours pleins </a:t>
            </a:r>
          </a:p>
          <a:p>
            <a:pPr lvl="2"/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test PCR (nasopharyngé ou salivaire) ou TAG ou nasal supervisé par un professionnel de santé en cas de difficulté pour les &lt; 12ans, négatif au 5</a:t>
            </a:r>
            <a:r>
              <a:rPr lang="fr-FR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jour </a:t>
            </a:r>
            <a:r>
              <a:rPr lang="fr-FR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(en l’absence de symptômes depuis 48 heures).</a:t>
            </a:r>
          </a:p>
          <a:p>
            <a:pPr lvl="2"/>
            <a:endParaRPr lang="fr-FR" sz="1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&gt; 12 ans </a:t>
            </a:r>
            <a:r>
              <a:rPr lang="fr-F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non vacciné (ou incomplètement) : 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jours pleins, ramenés à 7 jours pleins </a:t>
            </a:r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test PCR (nasopharyngé ou salivaire) ou TAG négatif au 7</a:t>
            </a:r>
            <a:r>
              <a:rPr lang="fr-FR" baseline="30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ème</a:t>
            </a:r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jour </a:t>
            </a:r>
            <a:r>
              <a:rPr lang="fr-FR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(en l’absence de symptômes depuis 48 heures). </a:t>
            </a:r>
            <a:endParaRPr lang="fr-FR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fr-FR" sz="1400" b="1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Retour établissement </a:t>
            </a:r>
          </a:p>
          <a:p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Sans test, à 7 ou 10 jours </a:t>
            </a:r>
          </a:p>
          <a:p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Sur présentation d’un test négatif, pour les périodes raccourcies à 5 et 7 jours</a:t>
            </a:r>
          </a:p>
          <a:p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Port d’un masque chirurgical recommandé durant les 7 jours suivant le retour</a:t>
            </a:r>
          </a:p>
          <a:p>
            <a:r>
              <a:rPr lang="fr-FR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algn="ctr"/>
            <a:r>
              <a:rPr lang="fr-F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fr-FR" sz="12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r-FR" sz="2000" b="1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des cas contacts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C6B079E-82EC-4BE0-B483-7D5CD9E7C63C}"/>
              </a:ext>
            </a:extLst>
          </p:cNvPr>
          <p:cNvSpPr txBox="1"/>
          <p:nvPr/>
        </p:nvSpPr>
        <p:spPr>
          <a:xfrm>
            <a:off x="401114" y="76264"/>
            <a:ext cx="11548154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in">
            <a:solidFill>
              <a:srgbClr val="009DD9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CAS POSITIF</a:t>
            </a:r>
          </a:p>
        </p:txBody>
      </p:sp>
    </p:spTree>
    <p:extLst>
      <p:ext uri="{BB962C8B-B14F-4D97-AF65-F5344CB8AC3E}">
        <p14:creationId xmlns:p14="http://schemas.microsoft.com/office/powerpoint/2010/main" val="3648088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85C939-13E6-41C3-8521-108FD4A13946}"/>
              </a:ext>
            </a:extLst>
          </p:cNvPr>
          <p:cNvSpPr/>
          <p:nvPr/>
        </p:nvSpPr>
        <p:spPr>
          <a:xfrm>
            <a:off x="510605" y="1170372"/>
            <a:ext cx="11681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Plus d’isolement </a:t>
            </a:r>
            <a:r>
              <a:rPr lang="fr-F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pour les personnes contacts, </a:t>
            </a:r>
            <a:r>
              <a:rPr lang="fr-FR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quel que soit leur âge, leur statut vaccinal.</a:t>
            </a:r>
          </a:p>
          <a:p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Néanmoins, elles doivent :</a:t>
            </a:r>
            <a:b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Réaliser un test (TAG, RT-PCR ou autotest) à J+2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de la notification du statut de contact :</a:t>
            </a:r>
          </a:p>
          <a:p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Un résultat positif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de test antigénique ou d’autotest doit nécessairement être confirmé par un test RT-PCR.         </a:t>
            </a:r>
          </a:p>
          <a:p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    Dans l‘attente du résultat de confirmation, la personne, considérée comme cas positif, entame sa période </a:t>
            </a:r>
          </a:p>
          <a:p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     d’isolement.</a:t>
            </a:r>
          </a:p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Si l’autotest est négatif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Appliquer de manière stricte les </a:t>
            </a: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mesures barrières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, et notamment le </a:t>
            </a:r>
            <a:r>
              <a:rPr lang="fr-FR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port du masque en intérieur et en extérieur au contact d’autres personnes </a:t>
            </a: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Limiter leurs contacts, en particulier avec des personnes fragiles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Éviter tout contact avec des personnes à risque de forme grave ;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Télétravailler dans la mesure du possible.</a:t>
            </a:r>
          </a:p>
          <a:p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91654B6-4E6D-4C1B-BA73-9626E36C72CD}"/>
              </a:ext>
            </a:extLst>
          </p:cNvPr>
          <p:cNvSpPr txBox="1"/>
          <p:nvPr/>
        </p:nvSpPr>
        <p:spPr>
          <a:xfrm>
            <a:off x="401114" y="76264"/>
            <a:ext cx="11548154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 cap="flat" cmpd="sng" algn="in">
            <a:solidFill>
              <a:srgbClr val="009DD9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CAS </a:t>
            </a:r>
            <a:r>
              <a:rPr lang="fr-FR" sz="2000" b="1" kern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CONTACTS</a:t>
            </a:r>
            <a:endParaRPr kumimoji="0" lang="fr-FR" sz="2000" b="1" i="0" u="none" strike="noStrike" kern="0" cap="none" spc="0" normalizeH="0" baseline="0" noProof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5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1581DD6-BB08-4880-BB45-A10833A0A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829" y="1192382"/>
            <a:ext cx="8089061" cy="5381735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4D1F12C-3AB7-4510-8DF8-09CDD44AEEEA}"/>
              </a:ext>
            </a:extLst>
          </p:cNvPr>
          <p:cNvSpPr txBox="1"/>
          <p:nvPr/>
        </p:nvSpPr>
        <p:spPr>
          <a:xfrm>
            <a:off x="126277" y="0"/>
            <a:ext cx="11849019" cy="461665"/>
          </a:xfrm>
          <a:prstGeom prst="rect">
            <a:avLst/>
          </a:prstGeom>
          <a:solidFill>
            <a:srgbClr val="00B0F0"/>
          </a:solidFill>
          <a:ln w="12700" cap="flat" cmpd="sng" algn="in">
            <a:solidFill>
              <a:srgbClr val="009DD9"/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kumimoji="0" lang="fr-FR" sz="2400" b="1" i="0" u="none" strike="noStrike" kern="0" cap="none" spc="0" normalizeH="0" baseline="0" noProof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Contacts à risque, 1</a:t>
            </a:r>
            <a:r>
              <a:rPr kumimoji="0" lang="fr-FR" sz="2400" b="1" i="0" u="none" strike="noStrike" kern="0" cap="none" spc="0" normalizeH="0" baseline="30000" noProof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kumimoji="0" lang="fr-FR" sz="2400" b="1" i="0" u="none" strike="noStrike" kern="0" cap="none" spc="0" normalizeH="0" baseline="0" noProof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degré et 2</a:t>
            </a:r>
            <a:r>
              <a:rPr kumimoji="0" lang="fr-FR" sz="2400" b="1" i="0" u="none" strike="noStrike" kern="0" cap="none" spc="0" normalizeH="0" baseline="30000" noProof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kumimoji="0" lang="fr-FR" sz="2400" b="1" i="0" u="none" strike="noStrike" kern="0" cap="none" spc="0" normalizeH="0" baseline="0" noProof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degré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A1D4E3B-C0AC-445F-9FEB-3EAFF1EFE1C6}"/>
              </a:ext>
            </a:extLst>
          </p:cNvPr>
          <p:cNvSpPr txBox="1"/>
          <p:nvPr/>
        </p:nvSpPr>
        <p:spPr>
          <a:xfrm>
            <a:off x="171490" y="531679"/>
            <a:ext cx="11849019" cy="369332"/>
          </a:xfrm>
          <a:prstGeom prst="rect">
            <a:avLst/>
          </a:prstGeom>
          <a:solidFill>
            <a:sysClr val="window" lastClr="FFFFFF"/>
          </a:solidFill>
          <a:ln w="12700" cap="flat" cmpd="sng" algn="in">
            <a:noFill/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Si </a:t>
            </a:r>
            <a:r>
              <a:rPr kumimoji="0" lang="fr-FR" b="1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1 cas positif élève présent dans les 7 jours précédant </a:t>
            </a:r>
            <a:r>
              <a:rPr lang="fr-FR" b="1" u="sng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</a:t>
            </a:r>
            <a:r>
              <a:rPr kumimoji="0" lang="fr-FR" b="1" i="0" u="sng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test positif ou 48h avant l’apparition des symptômes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C9B9405-001A-4200-9103-E3EDF782E0DA}"/>
              </a:ext>
            </a:extLst>
          </p:cNvPr>
          <p:cNvSpPr txBox="1"/>
          <p:nvPr/>
        </p:nvSpPr>
        <p:spPr>
          <a:xfrm>
            <a:off x="2169110" y="1192382"/>
            <a:ext cx="7614082" cy="923330"/>
          </a:xfrm>
          <a:prstGeom prst="rect">
            <a:avLst/>
          </a:prstGeom>
          <a:solidFill>
            <a:sysClr val="window" lastClr="FFFFFF"/>
          </a:solidFill>
          <a:ln w="76200" cap="flat" cmpd="sng" algn="in">
            <a:solidFill>
              <a:srgbClr val="FF0000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Autotest à J2 </a:t>
            </a:r>
          </a:p>
          <a:p>
            <a:pPr algn="ctr" defTabSz="914400">
              <a:defRPr/>
            </a:pP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 toute la classe et les cas contacts hors classe (dortoir, cantine, …), </a:t>
            </a:r>
          </a:p>
          <a:p>
            <a:pPr algn="ctr" defTabSz="914400">
              <a:defRPr/>
            </a:pPr>
            <a:r>
              <a:rPr lang="fr-FR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uf si </a:t>
            </a:r>
            <a:r>
              <a:rPr lang="fr-FR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Covid</a:t>
            </a:r>
            <a:r>
              <a:rPr lang="fr-FR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&lt;2 mois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00F366-7EF4-4E04-B3E5-DCDEF93C57FE}"/>
              </a:ext>
            </a:extLst>
          </p:cNvPr>
          <p:cNvSpPr/>
          <p:nvPr/>
        </p:nvSpPr>
        <p:spPr>
          <a:xfrm>
            <a:off x="2106966" y="3494385"/>
            <a:ext cx="2527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</a:rPr>
              <a:t>Port du masque recommandé </a:t>
            </a:r>
            <a:br>
              <a:rPr lang="fr-FR" sz="1200" dirty="0">
                <a:solidFill>
                  <a:schemeClr val="bg1"/>
                </a:solidFill>
              </a:rPr>
            </a:br>
            <a:r>
              <a:rPr lang="fr-FR" sz="1200" dirty="0">
                <a:solidFill>
                  <a:schemeClr val="bg1"/>
                </a:solidFill>
                <a:latin typeface="Arial" panose="020B0604020202020204" pitchFamily="34" charset="0"/>
              </a:rPr>
              <a:t>pendant 7 jours après la survenue du cas (&gt; 6 ans).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0644B5-9576-42F8-9044-B082B81DC83B}"/>
              </a:ext>
            </a:extLst>
          </p:cNvPr>
          <p:cNvSpPr/>
          <p:nvPr/>
        </p:nvSpPr>
        <p:spPr>
          <a:xfrm>
            <a:off x="4807279" y="3169328"/>
            <a:ext cx="2277101" cy="97138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Isolement en fonction de l’âge et du statut vaccinal.</a:t>
            </a:r>
          </a:p>
          <a:p>
            <a:pPr algn="ctr"/>
            <a:endParaRPr lang="fr-FR" sz="1400" dirty="0"/>
          </a:p>
          <a:p>
            <a:pPr algn="ctr"/>
            <a:r>
              <a:rPr lang="fr-FR" sz="1400" i="1" dirty="0"/>
              <a:t>Cf diapo 3 Cas </a:t>
            </a:r>
            <a:r>
              <a:rPr lang="fr-FR" sz="1400" i="1" dirty="0" err="1"/>
              <a:t>positf</a:t>
            </a:r>
            <a:endParaRPr lang="fr-FR" sz="1400" i="1" dirty="0"/>
          </a:p>
        </p:txBody>
      </p:sp>
    </p:spTree>
    <p:extLst>
      <p:ext uri="{BB962C8B-B14F-4D97-AF65-F5344CB8AC3E}">
        <p14:creationId xmlns:p14="http://schemas.microsoft.com/office/powerpoint/2010/main" val="250578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F6CF2C-57BD-4AAA-AC29-E7F57FF6C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959" y="831489"/>
            <a:ext cx="9784080" cy="150920"/>
          </a:xfrm>
        </p:spPr>
        <p:txBody>
          <a:bodyPr>
            <a:noAutofit/>
          </a:bodyPr>
          <a:lstStyle/>
          <a:p>
            <a:pPr algn="ctr"/>
            <a:r>
              <a:rPr lang="fr-FR" sz="2000" b="1" kern="0" cap="none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Quelques remarques</a:t>
            </a:r>
            <a:br>
              <a:rPr lang="fr-FR" sz="2000" b="1" kern="0" cap="none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2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5512055-39B3-446E-A41F-26E8FAF979C6}"/>
              </a:ext>
            </a:extLst>
          </p:cNvPr>
          <p:cNvSpPr txBox="1"/>
          <p:nvPr/>
        </p:nvSpPr>
        <p:spPr>
          <a:xfrm>
            <a:off x="208907" y="1707425"/>
            <a:ext cx="11774185" cy="2031325"/>
          </a:xfrm>
          <a:prstGeom prst="rect">
            <a:avLst/>
          </a:prstGeom>
          <a:solidFill>
            <a:sysClr val="window" lastClr="FFFFFF"/>
          </a:solidFill>
          <a:ln w="28575" cap="flat" cmpd="sng" algn="in">
            <a:solidFill>
              <a:srgbClr val="0F6F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marL="285750" indent="-285750" defTabSz="914400">
              <a:buFont typeface="Arial" panose="020B0604020202020204" pitchFamily="34" charset="0"/>
              <a:buChar char="•"/>
            </a:pPr>
            <a:endParaRPr lang="fr-FR" sz="1400" b="1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fr-FR" sz="1400" b="1" kern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personne ayant été positive dans les 2 mois précédents n’est pas cas contact à risque.</a:t>
            </a:r>
          </a:p>
          <a:p>
            <a:pPr defTabSz="914400"/>
            <a:endParaRPr lang="fr-FR" sz="1400" b="1" kern="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Un cas positif ou un cas contact devenu positif à J2 en autotest est mis en éviction et doit confirmer son test par test PCR ou antigénique.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1400" b="1" kern="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b="1" kern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de fermeture de classe pour raison sanitaire dans la mesure où les enfants reviennent avec un test négatif.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1400" b="1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FR" sz="1400" b="1" kern="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Rappel : les tests salivaires sont des tests PCR.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fr-FR" sz="1400" b="1" kern="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CB1E8E5D-2A49-471F-98DC-CDD2DAB4E4C8}"/>
              </a:ext>
            </a:extLst>
          </p:cNvPr>
          <p:cNvSpPr txBox="1">
            <a:spLocks/>
          </p:cNvSpPr>
          <p:nvPr/>
        </p:nvSpPr>
        <p:spPr>
          <a:xfrm>
            <a:off x="3813821" y="4108083"/>
            <a:ext cx="4424261" cy="479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600" b="1" dirty="0">
                <a:solidFill>
                  <a:schemeClr val="tx1"/>
                </a:solidFill>
              </a:rPr>
              <a:t>Cas contacts  intrafamiliaux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FFFD7B6-346A-4F1E-97EE-A11CDFD7C3F0}"/>
              </a:ext>
            </a:extLst>
          </p:cNvPr>
          <p:cNvSpPr txBox="1"/>
          <p:nvPr/>
        </p:nvSpPr>
        <p:spPr>
          <a:xfrm>
            <a:off x="3659173" y="4587477"/>
            <a:ext cx="4733559" cy="1384995"/>
          </a:xfrm>
          <a:prstGeom prst="rect">
            <a:avLst/>
          </a:prstGeom>
          <a:solidFill>
            <a:sysClr val="window" lastClr="FFFFFF"/>
          </a:solidFill>
          <a:ln w="28575" cap="flat" cmpd="sng" algn="in">
            <a:solidFill>
              <a:srgbClr val="0F6FC6"/>
            </a:solidFill>
            <a:prstDash val="solid"/>
          </a:ln>
          <a:effectLst/>
        </p:spPr>
        <p:txBody>
          <a:bodyPr wrap="square" rtlCol="0">
            <a:spAutoFit/>
          </a:bodyPr>
          <a:lstStyle/>
          <a:p>
            <a:pPr defTabSz="914400"/>
            <a:r>
              <a:rPr lang="fr-FR" sz="14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cas contact vacciné ou &lt;12 ans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fr-FR" sz="1400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 d’éviction </a:t>
            </a:r>
            <a:r>
              <a:rPr lang="fr-FR" sz="1400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mais autotest à </a:t>
            </a:r>
            <a:r>
              <a:rPr lang="fr-FR" sz="1400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J2 </a:t>
            </a:r>
            <a:endParaRPr lang="fr-FR" sz="1400" kern="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57350" lvl="3" indent="-285750" defTabSz="914400">
              <a:buFont typeface="Arial" panose="020B0604020202020204" pitchFamily="34" charset="0"/>
              <a:buChar char="•"/>
            </a:pPr>
            <a:endParaRPr lang="fr-FR" sz="1400" kern="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914400"/>
            <a:r>
              <a:rPr lang="fr-FR" sz="1400" b="1" kern="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cas contact sans vaccination ou vaccination incomplète : 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fr-FR" sz="1400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Eviction de 7 jours </a:t>
            </a:r>
          </a:p>
          <a:p>
            <a:pPr marL="742950" lvl="1" indent="-285750" defTabSz="914400">
              <a:buFont typeface="Arial" panose="020B0604020202020204" pitchFamily="34" charset="0"/>
              <a:buChar char="•"/>
            </a:pPr>
            <a:r>
              <a:rPr lang="fr-FR" sz="1400" kern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 PCR ou TAG à J7 obligatoire</a:t>
            </a:r>
          </a:p>
        </p:txBody>
      </p:sp>
    </p:spTree>
    <p:extLst>
      <p:ext uri="{BB962C8B-B14F-4D97-AF65-F5344CB8AC3E}">
        <p14:creationId xmlns:p14="http://schemas.microsoft.com/office/powerpoint/2010/main" val="75631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80A55781-DBAD-47A3-AFF2-6BC61CCCEF1D}"/>
              </a:ext>
            </a:extLst>
          </p:cNvPr>
          <p:cNvSpPr txBox="1"/>
          <p:nvPr/>
        </p:nvSpPr>
        <p:spPr>
          <a:xfrm>
            <a:off x="5335480" y="2700611"/>
            <a:ext cx="3724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Bonne rentrée 22-23!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06D6691-EFCB-4BC5-B26E-5600B235D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472" y="1899544"/>
            <a:ext cx="4195044" cy="229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50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À bande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À bande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À bande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TM03090430[[fn=À bandes]]</Template>
  <TotalTime>25405</TotalTime>
  <Words>566</Words>
  <Application>Microsoft Office PowerPoint</Application>
  <PresentationFormat>Grand écran</PresentationFormat>
  <Paragraphs>72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À bandes</vt:lpstr>
      <vt:lpstr>Présentation PowerPoint</vt:lpstr>
      <vt:lpstr>Sommaire</vt:lpstr>
      <vt:lpstr>Présentation PowerPoint</vt:lpstr>
      <vt:lpstr>Présentation PowerPoint</vt:lpstr>
      <vt:lpstr>Présentation PowerPoint</vt:lpstr>
      <vt:lpstr>Quelques remarques 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Esquerre</dc:creator>
  <cp:lastModifiedBy>Lycée Lavoisier - Secrétariat Direction</cp:lastModifiedBy>
  <cp:revision>248</cp:revision>
  <dcterms:created xsi:type="dcterms:W3CDTF">2021-08-31T12:20:41Z</dcterms:created>
  <dcterms:modified xsi:type="dcterms:W3CDTF">2022-09-07T14:26:26Z</dcterms:modified>
</cp:coreProperties>
</file>